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60" r:id="rId4"/>
    <p:sldId id="264" r:id="rId5"/>
    <p:sldId id="261" r:id="rId6"/>
    <p:sldId id="265"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434" autoAdjust="0"/>
  </p:normalViewPr>
  <p:slideViewPr>
    <p:cSldViewPr>
      <p:cViewPr>
        <p:scale>
          <a:sx n="75" d="100"/>
          <a:sy n="75" d="100"/>
        </p:scale>
        <p:origin x="1236"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479295-EDD0-4668-856F-AF24F1424AE3}" type="datetimeFigureOut">
              <a:rPr lang="en-US" smtClean="0"/>
              <a:t>5/6/2020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A361E1-303D-49FD-BE95-1A51637AD85D}" type="slidenum">
              <a:rPr lang="en-US" smtClean="0"/>
              <a:t>‹#›</a:t>
            </a:fld>
            <a:endParaRPr lang="en-US"/>
          </a:p>
        </p:txBody>
      </p:sp>
    </p:spTree>
    <p:extLst>
      <p:ext uri="{BB962C8B-B14F-4D97-AF65-F5344CB8AC3E}">
        <p14:creationId xmlns:p14="http://schemas.microsoft.com/office/powerpoint/2010/main" val="3758283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A361E1-303D-49FD-BE95-1A51637AD85D}" type="slidenum">
              <a:rPr lang="en-US" smtClean="0"/>
              <a:t>3</a:t>
            </a:fld>
            <a:endParaRPr lang="en-US"/>
          </a:p>
        </p:txBody>
      </p:sp>
    </p:spTree>
    <p:extLst>
      <p:ext uri="{BB962C8B-B14F-4D97-AF65-F5344CB8AC3E}">
        <p14:creationId xmlns:p14="http://schemas.microsoft.com/office/powerpoint/2010/main" val="2929218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A361E1-303D-49FD-BE95-1A51637AD85D}" type="slidenum">
              <a:rPr lang="en-US" smtClean="0"/>
              <a:t>4</a:t>
            </a:fld>
            <a:endParaRPr lang="en-US"/>
          </a:p>
        </p:txBody>
      </p:sp>
    </p:spTree>
    <p:extLst>
      <p:ext uri="{BB962C8B-B14F-4D97-AF65-F5344CB8AC3E}">
        <p14:creationId xmlns:p14="http://schemas.microsoft.com/office/powerpoint/2010/main" val="24195554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04623A6-A999-4564-995D-52AF7DEFF4A0}"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4623A6-A999-4564-995D-52AF7DEFF4A0}"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4623A6-A999-4564-995D-52AF7DEFF4A0}"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04623A6-A999-4564-995D-52AF7DEFF4A0}" type="datetimeFigureOut">
              <a:rPr lang="en-US" smtClean="0"/>
              <a:t>5/6/2020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4623A6-A999-4564-995D-52AF7DEFF4A0}" type="datetimeFigureOut">
              <a:rPr lang="en-US" smtClean="0"/>
              <a:t>5/6/2020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04623A6-A999-4564-995D-52AF7DEFF4A0}" type="datetimeFigureOut">
              <a:rPr lang="en-US" smtClean="0"/>
              <a:t>5/6/2020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4623A6-A999-4564-995D-52AF7DEFF4A0}" type="datetimeFigureOut">
              <a:rPr lang="en-US" smtClean="0"/>
              <a:t>5/6/2020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4623A6-A999-4564-995D-52AF7DEFF4A0}" type="datetimeFigureOut">
              <a:rPr lang="en-US" smtClean="0"/>
              <a:t>5/6/2020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4623A6-A999-4564-995D-52AF7DEFF4A0}" type="datetimeFigureOut">
              <a:rPr lang="en-US" smtClean="0"/>
              <a:t>5/6/2020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4623A6-A999-4564-995D-52AF7DEFF4A0}"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4623A6-A999-4564-995D-52AF7DEFF4A0}"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4623A6-A999-4564-995D-52AF7DEFF4A0}" type="datetimeFigureOut">
              <a:rPr lang="en-US" smtClean="0"/>
              <a:t>5/6/2020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8603C8-4A0B-4A7E-B6A0-6B670C957859}"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zenefits.com/workest/competitive-collaborative-corporate-culture-hinders-helps-business-succes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 </a:t>
            </a:r>
            <a:br>
              <a:rPr lang="en-US" dirty="0"/>
            </a:br>
            <a:r>
              <a:rPr lang="en-US" dirty="0" smtClean="0"/>
              <a:t>Organizational culture</a:t>
            </a:r>
            <a:endParaRPr lang="en-US" dirty="0"/>
          </a:p>
        </p:txBody>
      </p:sp>
      <p:sp>
        <p:nvSpPr>
          <p:cNvPr id="3" name="Subtitle 2"/>
          <p:cNvSpPr>
            <a:spLocks noGrp="1"/>
          </p:cNvSpPr>
          <p:nvPr>
            <p:ph type="subTitle" idx="1"/>
          </p:nvPr>
        </p:nvSpPr>
        <p:spPr/>
        <p:txBody>
          <a:bodyPr>
            <a:normAutofit fontScale="85000" lnSpcReduction="20000"/>
          </a:bodyPr>
          <a:lstStyle/>
          <a:p>
            <a:r>
              <a:rPr lang="en-US" dirty="0"/>
              <a:t>[Your Name]</a:t>
            </a:r>
          </a:p>
          <a:p>
            <a:r>
              <a:rPr lang="en-US" dirty="0"/>
              <a:t>[Course and Section Number]</a:t>
            </a:r>
          </a:p>
          <a:p>
            <a:r>
              <a:rPr lang="en-US" dirty="0"/>
              <a:t>[Date]</a:t>
            </a:r>
          </a:p>
          <a:p>
            <a:r>
              <a:rPr lang="en-US" dirty="0"/>
              <a:t>[Instructor’s Name]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a:xfrm>
            <a:off x="428625" y="1143000"/>
            <a:ext cx="8229600" cy="5410200"/>
          </a:xfrm>
        </p:spPr>
        <p:txBody>
          <a:bodyPr>
            <a:noAutofit/>
          </a:bodyPr>
          <a:lstStyle/>
          <a:p>
            <a:pPr algn="just">
              <a:lnSpc>
                <a:spcPct val="220000"/>
              </a:lnSpc>
            </a:pPr>
            <a:r>
              <a:rPr lang="en-US" sz="1000" dirty="0" err="1">
                <a:cs typeface="Times New Roman" panose="02020603050405020304" pitchFamily="18" charset="0"/>
              </a:rPr>
              <a:t>Porsch</a:t>
            </a:r>
            <a:r>
              <a:rPr lang="en-US" sz="1000" dirty="0">
                <a:cs typeface="Times New Roman" panose="02020603050405020304" pitchFamily="18" charset="0"/>
              </a:rPr>
              <a:t> Drive is a prominent motor company that deals with luxury cars and racing bikes.  The company has all its business sectors placed on the same building: its showroom, law department, insurance, and general office. I visited the general office which is where their open marketing and product activation goes on. </a:t>
            </a:r>
            <a:r>
              <a:rPr lang="en-US" sz="1000" dirty="0" smtClean="0">
                <a:cs typeface="Times New Roman" panose="02020603050405020304" pitchFamily="18" charset="0"/>
              </a:rPr>
              <a:t>Normally, </a:t>
            </a:r>
            <a:r>
              <a:rPr lang="en-US" sz="1000" dirty="0">
                <a:cs typeface="Times New Roman" panose="02020603050405020304" pitchFamily="18" charset="0"/>
              </a:rPr>
              <a:t>the company has weekly offers on Mondays for different purchases and that was the day I visited the place at around noon. I had gone to make inquiries on a superbike that have been interested in.</a:t>
            </a:r>
          </a:p>
          <a:p>
            <a:pPr algn="just">
              <a:lnSpc>
                <a:spcPct val="220000"/>
              </a:lnSpc>
            </a:pPr>
            <a:r>
              <a:rPr lang="en-US" sz="1000" dirty="0">
                <a:cs typeface="Times New Roman" panose="02020603050405020304" pitchFamily="18" charset="0"/>
              </a:rPr>
              <a:t>The company is multinational and has won different profitability and performance awards over the years, all credit to their competitive marketing. Their marketing is done like an open-air market. It is an open competition of which agent knows how to use their wits and words best.</a:t>
            </a:r>
          </a:p>
          <a:p>
            <a:pPr algn="just">
              <a:lnSpc>
                <a:spcPct val="220000"/>
              </a:lnSpc>
            </a:pPr>
            <a:r>
              <a:rPr lang="en-US" sz="1000" dirty="0">
                <a:cs typeface="Times New Roman" panose="02020603050405020304" pitchFamily="18" charset="0"/>
              </a:rPr>
              <a:t>The company founded by Danastly </a:t>
            </a:r>
            <a:r>
              <a:rPr lang="en-US" sz="1000" dirty="0" err="1">
                <a:cs typeface="Times New Roman" panose="02020603050405020304" pitchFamily="18" charset="0"/>
              </a:rPr>
              <a:t>Cosy</a:t>
            </a:r>
            <a:r>
              <a:rPr lang="en-US" sz="1000" dirty="0">
                <a:cs typeface="Times New Roman" panose="02020603050405020304" pitchFamily="18" charset="0"/>
              </a:rPr>
              <a:t> is a product of the </a:t>
            </a:r>
            <a:r>
              <a:rPr lang="en-US" sz="1000" dirty="0" err="1">
                <a:cs typeface="Times New Roman" panose="02020603050405020304" pitchFamily="18" charset="0"/>
              </a:rPr>
              <a:t>Porsch</a:t>
            </a:r>
            <a:r>
              <a:rPr lang="en-US" sz="1000" dirty="0">
                <a:cs typeface="Times New Roman" panose="02020603050405020304" pitchFamily="18" charset="0"/>
              </a:rPr>
              <a:t> fashions, a trendy fashion line. It has adopted the culture of the fashion line where sales are done in a large room by different models who paid purely on a commission basis.</a:t>
            </a:r>
          </a:p>
          <a:p>
            <a:pPr algn="just">
              <a:lnSpc>
                <a:spcPct val="220000"/>
              </a:lnSpc>
            </a:pPr>
            <a:r>
              <a:rPr lang="en-US" sz="1000" dirty="0">
                <a:cs typeface="Times New Roman" panose="02020603050405020304" pitchFamily="18" charset="0"/>
              </a:rPr>
              <a:t>This work captures the cut-throat competitive </a:t>
            </a:r>
            <a:r>
              <a:rPr lang="en-US" sz="1000" dirty="0" smtClean="0">
                <a:cs typeface="Times New Roman" panose="02020603050405020304" pitchFamily="18" charset="0"/>
              </a:rPr>
              <a:t>workplace </a:t>
            </a:r>
            <a:r>
              <a:rPr lang="en-US" sz="1000" dirty="0">
                <a:cs typeface="Times New Roman" panose="02020603050405020304" pitchFamily="18" charset="0"/>
              </a:rPr>
              <a:t>as various agents strive to gain the </a:t>
            </a:r>
            <a:r>
              <a:rPr lang="en-US" sz="1000" dirty="0" smtClean="0">
                <a:cs typeface="Times New Roman" panose="02020603050405020304" pitchFamily="18" charset="0"/>
              </a:rPr>
              <a:t>desired title and positions as </a:t>
            </a:r>
            <a:r>
              <a:rPr lang="en-US" sz="1000" dirty="0">
                <a:cs typeface="Times New Roman" panose="02020603050405020304" pitchFamily="18" charset="0"/>
              </a:rPr>
              <a:t>senior agents and managers, bag huge commissions, and get their name on the wall. Although the visit wasn't too long, I managed to interact with various agents, capture the strategies, and how they affect this particular company.</a:t>
            </a:r>
          </a:p>
          <a:p>
            <a:pPr algn="just" fontAlgn="base">
              <a:lnSpc>
                <a:spcPct val="220000"/>
              </a:lnSpc>
            </a:pPr>
            <a:endParaRPr lang="en-US" sz="12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Professional Appearance of Employees and Company</a:t>
            </a:r>
            <a:endParaRPr lang="en-US" dirty="0"/>
          </a:p>
        </p:txBody>
      </p:sp>
      <p:sp>
        <p:nvSpPr>
          <p:cNvPr id="3" name="Content Placeholder 2"/>
          <p:cNvSpPr>
            <a:spLocks noGrp="1"/>
          </p:cNvSpPr>
          <p:nvPr>
            <p:ph idx="1"/>
          </p:nvPr>
        </p:nvSpPr>
        <p:spPr>
          <a:xfrm>
            <a:off x="457200" y="1417638"/>
            <a:ext cx="8229600" cy="5516562"/>
          </a:xfrm>
        </p:spPr>
        <p:txBody>
          <a:bodyPr>
            <a:noAutofit/>
          </a:bodyPr>
          <a:lstStyle/>
          <a:p>
            <a:pPr marL="0" lvl="0" indent="0">
              <a:buNone/>
            </a:pPr>
            <a:endParaRPr lang="en-US" sz="1000" b="1" dirty="0">
              <a:cs typeface="Times New Roman" panose="02020603050405020304" pitchFamily="18" charset="0"/>
            </a:endParaRPr>
          </a:p>
          <a:p>
            <a:pPr indent="0" algn="just">
              <a:lnSpc>
                <a:spcPct val="200000"/>
              </a:lnSpc>
            </a:pPr>
            <a:r>
              <a:rPr lang="en-US" sz="1000" dirty="0" err="1">
                <a:cs typeface="Times New Roman" panose="02020603050405020304" pitchFamily="18" charset="0"/>
              </a:rPr>
              <a:t>Goman</a:t>
            </a:r>
            <a:r>
              <a:rPr lang="en-US" sz="1000" dirty="0">
                <a:cs typeface="Times New Roman" panose="02020603050405020304" pitchFamily="18" charset="0"/>
              </a:rPr>
              <a:t> (2011) defines culture as the set of values that are shared by a group of people and indicates that this culture affects how people act, think, and judge one another. Each act thought and judgment is governed by a code of professionalism which differs from one organization to the other.</a:t>
            </a:r>
          </a:p>
          <a:p>
            <a:pPr indent="0" algn="just">
              <a:lnSpc>
                <a:spcPct val="200000"/>
              </a:lnSpc>
            </a:pPr>
            <a:r>
              <a:rPr lang="en-US" sz="1000" dirty="0">
                <a:cs typeface="Times New Roman" panose="02020603050405020304" pitchFamily="18" charset="0"/>
              </a:rPr>
              <a:t>The physical impression has an impact on perception. Most of the employees are formally dressed but the sales team is a notch higher in their looks. The men all looked professional in slim-fit well-tailored suits and some ladies too. However, some ladies were in official dresses, skirts, and jumpsuits. </a:t>
            </a:r>
          </a:p>
          <a:p>
            <a:pPr indent="0" algn="just">
              <a:lnSpc>
                <a:spcPct val="200000"/>
              </a:lnSpc>
            </a:pPr>
            <a:r>
              <a:rPr lang="en-US" sz="1000" dirty="0">
                <a:cs typeface="Times New Roman" panose="02020603050405020304" pitchFamily="18" charset="0"/>
              </a:rPr>
              <a:t>Although the ladies looked formal, some had too much makeup on while the length of some of the dresses and skirts was not professional as per se. It could be the added advantage of being a lady in marketing but some had a bit of provocative cleavage, who knows? Maybe it's a strategy.</a:t>
            </a:r>
          </a:p>
          <a:p>
            <a:pPr indent="0" algn="just">
              <a:lnSpc>
                <a:spcPct val="200000"/>
              </a:lnSpc>
            </a:pPr>
            <a:r>
              <a:rPr lang="en-US" sz="1000" dirty="0">
                <a:cs typeface="Times New Roman" panose="02020603050405020304" pitchFamily="18" charset="0"/>
              </a:rPr>
              <a:t>The work environment is an open-office set up with only the executive officers sitting is transparent glass offices but without secretaries or personal assistants. The building is made of glass without any paintings. However, there are huge wall </a:t>
            </a:r>
            <a:r>
              <a:rPr lang="en-US" sz="1000" dirty="0" err="1">
                <a:cs typeface="Times New Roman" panose="02020603050405020304" pitchFamily="18" charset="0"/>
              </a:rPr>
              <a:t>Tv</a:t>
            </a:r>
            <a:r>
              <a:rPr lang="en-US" sz="1000" dirty="0">
                <a:cs typeface="Times New Roman" panose="02020603050405020304" pitchFamily="18" charset="0"/>
              </a:rPr>
              <a:t> screens that broadcast short presentations on company products and general progress. The lighting is moderate in the marketing area but the showroom has customized lighting especially for the cars to allow an excellent appeal of each car's glamor and color</a:t>
            </a:r>
            <a:r>
              <a:rPr lang="en-US" sz="1000" dirty="0" smtClean="0">
                <a:cs typeface="Times New Roman" panose="02020603050405020304" pitchFamily="18" charset="0"/>
              </a:rPr>
              <a:t>.</a:t>
            </a:r>
          </a:p>
          <a:p>
            <a:pPr indent="0" algn="just">
              <a:lnSpc>
                <a:spcPct val="200000"/>
              </a:lnSpc>
            </a:pPr>
            <a:r>
              <a:rPr lang="en-US" sz="1000" dirty="0">
                <a:cs typeface="Times New Roman" panose="02020603050405020304" pitchFamily="18" charset="0"/>
              </a:rPr>
              <a:t>The company is strategically located at one of the town corners, opposite the main junction to the town. This draws proximity to the revenue and compliance office, major banks, and five-star hotels. I noted some employees walk out with clients to the hotels for lunch meetings. This locality guarantees security, a major requirement for this type of business which involves many financial transactions.</a:t>
            </a:r>
          </a:p>
          <a:p>
            <a:pPr indent="0" algn="just">
              <a:lnSpc>
                <a:spcPct val="200000"/>
              </a:lnSpc>
            </a:pPr>
            <a:r>
              <a:rPr lang="en-US" sz="1000" dirty="0">
                <a:cs typeface="Times New Roman" panose="02020603050405020304" pitchFamily="18" charset="0"/>
              </a:rPr>
              <a:t>Giri (2006) asserts that culture shares a reciprocal relationship with communication where the established culture in an institution or organization informs the people's style of communication. A look at this company shows that the culture </a:t>
            </a:r>
            <a:r>
              <a:rPr lang="en-US" sz="1000" dirty="0" smtClean="0">
                <a:cs typeface="Times New Roman" panose="02020603050405020304" pitchFamily="18" charset="0"/>
              </a:rPr>
              <a:t>embodied pervades the conduct and relations amongst workers.</a:t>
            </a:r>
          </a:p>
          <a:p>
            <a:pPr indent="0" algn="just">
              <a:lnSpc>
                <a:spcPct val="200000"/>
              </a:lnSpc>
            </a:pPr>
            <a:endParaRPr lang="en-US" sz="1000" dirty="0" smtClean="0">
              <a:cs typeface="Times New Roman" panose="02020603050405020304" pitchFamily="18" charset="0"/>
            </a:endParaRPr>
          </a:p>
          <a:p>
            <a:pPr marL="0" lvl="0" indent="0">
              <a:buNone/>
            </a:pPr>
            <a:endParaRPr lang="en-US" sz="1000" b="1" dirty="0">
              <a:cs typeface="Times New Roman" panose="02020603050405020304" pitchFamily="18" charset="0"/>
            </a:endParaRPr>
          </a:p>
          <a:p>
            <a:pPr marL="0" lvl="0" indent="0">
              <a:buNone/>
            </a:pPr>
            <a:endParaRPr lang="en-US" sz="1000" b="1" dirty="0" smtClean="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775" y="304800"/>
            <a:ext cx="8229600" cy="1143000"/>
          </a:xfrm>
        </p:spPr>
        <p:txBody>
          <a:bodyPr>
            <a:noAutofit/>
          </a:bodyPr>
          <a:lstStyle/>
          <a:p>
            <a:r>
              <a:rPr lang="en-US" b="1" dirty="0" smtClean="0"/>
              <a:t>Cont.</a:t>
            </a:r>
            <a:endParaRPr lang="en-US" dirty="0"/>
          </a:p>
        </p:txBody>
      </p:sp>
      <p:sp>
        <p:nvSpPr>
          <p:cNvPr id="3" name="Content Placeholder 2"/>
          <p:cNvSpPr>
            <a:spLocks noGrp="1"/>
          </p:cNvSpPr>
          <p:nvPr>
            <p:ph idx="1"/>
          </p:nvPr>
        </p:nvSpPr>
        <p:spPr>
          <a:xfrm>
            <a:off x="457200" y="1295400"/>
            <a:ext cx="8229600" cy="5410200"/>
          </a:xfrm>
        </p:spPr>
        <p:txBody>
          <a:bodyPr>
            <a:noAutofit/>
          </a:bodyPr>
          <a:lstStyle/>
          <a:p>
            <a:pPr marL="0" lvl="0" indent="0">
              <a:buNone/>
            </a:pPr>
            <a:endParaRPr lang="en-US" sz="1000" b="1" dirty="0">
              <a:cs typeface="Times New Roman" panose="02020603050405020304" pitchFamily="18" charset="0"/>
            </a:endParaRPr>
          </a:p>
          <a:p>
            <a:pPr indent="0" algn="just">
              <a:lnSpc>
                <a:spcPct val="200000"/>
              </a:lnSpc>
            </a:pPr>
            <a:r>
              <a:rPr lang="en-US" sz="1000" dirty="0" smtClean="0">
                <a:cs typeface="Times New Roman" panose="02020603050405020304" pitchFamily="18" charset="0"/>
              </a:rPr>
              <a:t>The employees are all friendly to the clients they offer personalized services, warm greetings, and welcome to clients, relaxed yet persuasive tones, and every good gesture of professional mannerism. However, amongst themselves, one can identify some sort forms of rivalry from the faces they make as clients approach different agents and also some coalitions from the smiles that they pass at each other at different scenarios.</a:t>
            </a:r>
          </a:p>
          <a:p>
            <a:pPr indent="0" algn="just">
              <a:lnSpc>
                <a:spcPct val="200000"/>
              </a:lnSpc>
            </a:pPr>
            <a:r>
              <a:rPr lang="en-US" sz="1000" dirty="0" smtClean="0">
                <a:cs typeface="Times New Roman" panose="02020603050405020304" pitchFamily="18" charset="0"/>
              </a:rPr>
              <a:t>The relationship between the employees in the marketing department and others like those in the law department and insurance seems well ironed. This is very essential for this type of business which entails a chain of transactions in customer services. However, employee interactions in the marketing department require some streamlining. Although it enhances the general performance and progress of the company in the competitive industry, it somehow takes a toll on the personal development of the employees.</a:t>
            </a:r>
          </a:p>
          <a:p>
            <a:pPr indent="0" algn="just">
              <a:lnSpc>
                <a:spcPct val="200000"/>
              </a:lnSpc>
            </a:pPr>
            <a:endParaRPr lang="en-US" sz="1000" dirty="0" smtClean="0">
              <a:cs typeface="Times New Roman" panose="02020603050405020304" pitchFamily="18" charset="0"/>
            </a:endParaRPr>
          </a:p>
          <a:p>
            <a:pPr marL="0" lvl="0" indent="0">
              <a:buNone/>
            </a:pPr>
            <a:endParaRPr lang="en-US" sz="1000" b="1" dirty="0">
              <a:cs typeface="Times New Roman" panose="02020603050405020304" pitchFamily="18" charset="0"/>
            </a:endParaRPr>
          </a:p>
          <a:p>
            <a:pPr marL="0" lvl="0" indent="0">
              <a:buNone/>
            </a:pPr>
            <a:endParaRPr lang="en-US" sz="1000" b="1" dirty="0" smtClean="0">
              <a:cs typeface="Times New Roman" panose="02020603050405020304" pitchFamily="18" charset="0"/>
            </a:endParaRPr>
          </a:p>
        </p:txBody>
      </p:sp>
    </p:spTree>
    <p:extLst>
      <p:ext uri="{BB962C8B-B14F-4D97-AF65-F5344CB8AC3E}">
        <p14:creationId xmlns:p14="http://schemas.microsoft.com/office/powerpoint/2010/main" val="3978821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Analysis of Company </a:t>
            </a:r>
            <a:endParaRPr lang="en-US" dirty="0"/>
          </a:p>
        </p:txBody>
      </p:sp>
      <p:sp>
        <p:nvSpPr>
          <p:cNvPr id="3" name="Content Placeholder 2"/>
          <p:cNvSpPr>
            <a:spLocks noGrp="1"/>
          </p:cNvSpPr>
          <p:nvPr>
            <p:ph idx="1"/>
          </p:nvPr>
        </p:nvSpPr>
        <p:spPr>
          <a:xfrm>
            <a:off x="457200" y="1143000"/>
            <a:ext cx="8229600" cy="5562600"/>
          </a:xfrm>
        </p:spPr>
        <p:txBody>
          <a:bodyPr>
            <a:noAutofit/>
          </a:bodyPr>
          <a:lstStyle/>
          <a:p>
            <a:pPr>
              <a:lnSpc>
                <a:spcPct val="220000"/>
              </a:lnSpc>
            </a:pPr>
            <a:r>
              <a:rPr lang="en-US" sz="1000" dirty="0">
                <a:cs typeface="Times New Roman" panose="02020603050405020304" pitchFamily="18" charset="0"/>
              </a:rPr>
              <a:t>An analysis of the organizational culture of the company shows a highly competitive and </a:t>
            </a:r>
            <a:r>
              <a:rPr lang="en-US" sz="1000" dirty="0" smtClean="0">
                <a:cs typeface="Times New Roman" panose="02020603050405020304" pitchFamily="18" charset="0"/>
              </a:rPr>
              <a:t>antipathetic </a:t>
            </a:r>
            <a:r>
              <a:rPr lang="en-US" sz="1000" dirty="0">
                <a:cs typeface="Times New Roman" panose="02020603050405020304" pitchFamily="18" charset="0"/>
              </a:rPr>
              <a:t>environment. </a:t>
            </a:r>
            <a:r>
              <a:rPr lang="en-US" sz="1000" dirty="0" smtClean="0">
                <a:cs typeface="Times New Roman" panose="02020603050405020304" pitchFamily="18" charset="0"/>
              </a:rPr>
              <a:t>Each employee in the marketing sector, </a:t>
            </a:r>
            <a:r>
              <a:rPr lang="en-US" sz="1000" dirty="0">
                <a:cs typeface="Times New Roman" panose="02020603050405020304" pitchFamily="18" charset="0"/>
              </a:rPr>
              <a:t>the main department of the firm, is purposed to achieve a goal and competition is the order of the day.</a:t>
            </a:r>
          </a:p>
          <a:p>
            <a:pPr>
              <a:lnSpc>
                <a:spcPct val="220000"/>
              </a:lnSpc>
            </a:pPr>
            <a:r>
              <a:rPr lang="en-US" sz="1000" dirty="0">
                <a:cs typeface="Times New Roman" panose="02020603050405020304" pitchFamily="18" charset="0"/>
              </a:rPr>
              <a:t>The agents compete with each other for clients and even in their conversation, you can hear some hint the weaknesses of others indirectly.</a:t>
            </a:r>
          </a:p>
          <a:p>
            <a:pPr>
              <a:lnSpc>
                <a:spcPct val="220000"/>
              </a:lnSpc>
            </a:pPr>
            <a:r>
              <a:rPr lang="en-US" sz="1000" dirty="0">
                <a:cs typeface="Times New Roman" panose="02020603050405020304" pitchFamily="18" charset="0"/>
              </a:rPr>
              <a:t>The competitive culture is evidenced by </a:t>
            </a:r>
            <a:r>
              <a:rPr lang="en-US" sz="1000" dirty="0" smtClean="0">
                <a:cs typeface="Times New Roman" panose="02020603050405020304" pitchFamily="18" charset="0"/>
              </a:rPr>
              <a:t>the agents showing the capability to  </a:t>
            </a:r>
            <a:r>
              <a:rPr lang="en-US" sz="1000" dirty="0">
                <a:cs typeface="Times New Roman" panose="02020603050405020304" pitchFamily="18" charset="0"/>
              </a:rPr>
              <a:t>do anything that could propel them to their desired position even though it is morally questionable. For instance the ladies and their appearance. Also, some of the agents offer us lunch and some are willing to go a notch higher to just get the deal sealed.</a:t>
            </a:r>
          </a:p>
          <a:p>
            <a:pPr>
              <a:lnSpc>
                <a:spcPct val="220000"/>
              </a:lnSpc>
            </a:pPr>
            <a:r>
              <a:rPr lang="en-US" sz="1000" dirty="0">
                <a:cs typeface="Times New Roman" panose="02020603050405020304" pitchFamily="18" charset="0"/>
              </a:rPr>
              <a:t>The competitive culture of the organization also promotes a sense of individuality where each member of the firm adopts a personalized view of themselves and their goals and not a group in general. Agents in similar coalitions are willing to help each other put down their "rival" and earn the commissions by any means. For instance, two female agents walk together towards a male agent who seems to be struggling with a stubborn client, and instead of helping him, they take over the show completely and cut him off the deal.</a:t>
            </a:r>
          </a:p>
          <a:p>
            <a:pPr>
              <a:lnSpc>
                <a:spcPct val="220000"/>
              </a:lnSpc>
            </a:pPr>
            <a:r>
              <a:rPr lang="en-US" sz="1000" dirty="0" err="1">
                <a:cs typeface="Times New Roman" panose="02020603050405020304" pitchFamily="18" charset="0"/>
              </a:rPr>
              <a:t>Harbour</a:t>
            </a:r>
            <a:r>
              <a:rPr lang="en-US" sz="1000" dirty="0">
                <a:cs typeface="Times New Roman" panose="02020603050405020304" pitchFamily="18" charset="0"/>
              </a:rPr>
              <a:t>. (2017) asserts that organizations that adopt </a:t>
            </a:r>
            <a:r>
              <a:rPr lang="en-US" sz="1000" dirty="0" smtClean="0">
                <a:cs typeface="Times New Roman" panose="02020603050405020304" pitchFamily="18" charset="0"/>
              </a:rPr>
              <a:t> very competitive </a:t>
            </a:r>
            <a:r>
              <a:rPr lang="en-US" sz="1000" dirty="0">
                <a:cs typeface="Times New Roman" panose="02020603050405020304" pitchFamily="18" charset="0"/>
              </a:rPr>
              <a:t>and </a:t>
            </a:r>
            <a:r>
              <a:rPr lang="en-US" sz="1000" dirty="0" smtClean="0">
                <a:cs typeface="Times New Roman" panose="02020603050405020304" pitchFamily="18" charset="0"/>
              </a:rPr>
              <a:t>aggressive cultures limit  </a:t>
            </a:r>
            <a:r>
              <a:rPr lang="en-US" sz="1000" dirty="0">
                <a:cs typeface="Times New Roman" panose="02020603050405020304" pitchFamily="18" charset="0"/>
              </a:rPr>
              <a:t>the ability of their staff to communicate </a:t>
            </a:r>
            <a:r>
              <a:rPr lang="en-US" sz="1000" dirty="0" smtClean="0">
                <a:cs typeface="Times New Roman" panose="02020603050405020304" pitchFamily="18" charset="0"/>
              </a:rPr>
              <a:t>effectively, strain employee relations and  </a:t>
            </a:r>
            <a:r>
              <a:rPr lang="en-US" sz="1000" dirty="0">
                <a:cs typeface="Times New Roman" panose="02020603050405020304" pitchFamily="18" charset="0"/>
              </a:rPr>
              <a:t>collaborate on various issues. </a:t>
            </a:r>
            <a:r>
              <a:rPr lang="en-US" sz="1000" dirty="0" smtClean="0">
                <a:cs typeface="Times New Roman" panose="02020603050405020304" pitchFamily="18" charset="0"/>
              </a:rPr>
              <a:t>It consequently yields counter productiveness as it curtails team work as individual </a:t>
            </a:r>
            <a:r>
              <a:rPr lang="en-US" sz="1000" dirty="0">
                <a:cs typeface="Times New Roman" panose="02020603050405020304" pitchFamily="18" charset="0"/>
              </a:rPr>
              <a:t>employees </a:t>
            </a:r>
            <a:r>
              <a:rPr lang="en-US" sz="1000" dirty="0" smtClean="0">
                <a:cs typeface="Times New Roman" panose="02020603050405020304" pitchFamily="18" charset="0"/>
              </a:rPr>
              <a:t>only direct their energy </a:t>
            </a:r>
            <a:r>
              <a:rPr lang="en-US" sz="1000" smtClean="0">
                <a:cs typeface="Times New Roman" panose="02020603050405020304" pitchFamily="18" charset="0"/>
              </a:rPr>
              <a:t>towards their goals </a:t>
            </a:r>
            <a:r>
              <a:rPr lang="en-US" sz="1000" dirty="0">
                <a:cs typeface="Times New Roman" panose="02020603050405020304" pitchFamily="18" charset="0"/>
              </a:rPr>
              <a:t>disregarding those of others which could undermine the performance of the entire firm. Although the company requires aggressiveness, the organizational culture perfectly fits but not without shortcomings. </a:t>
            </a:r>
            <a:r>
              <a:rPr lang="en-US" sz="1000" dirty="0" smtClean="0">
                <a:cs typeface="Times New Roman" panose="02020603050405020304" pitchFamily="18" charset="0"/>
              </a:rPr>
              <a:t>Owing to the high </a:t>
            </a:r>
            <a:r>
              <a:rPr lang="en-US" sz="1000" dirty="0">
                <a:cs typeface="Times New Roman" panose="02020603050405020304" pitchFamily="18" charset="0"/>
              </a:rPr>
              <a:t>level of competition</a:t>
            </a:r>
            <a:r>
              <a:rPr lang="en-US" sz="1000" dirty="0" smtClean="0">
                <a:cs typeface="Times New Roman" panose="02020603050405020304" pitchFamily="18" charset="0"/>
              </a:rPr>
              <a:t>, a winner and loser mentality has dominated and is apparent in the communication  and interactions. The </a:t>
            </a:r>
            <a:r>
              <a:rPr lang="en-US" sz="1000" dirty="0">
                <a:cs typeface="Times New Roman" panose="02020603050405020304" pitchFamily="18" charset="0"/>
              </a:rPr>
              <a:t>agent attending to us is unsure of the arrival date of a new model of bikes having been on leave. </a:t>
            </a:r>
            <a:endParaRPr lang="en-US" sz="1000" b="1" dirty="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a:t>
            </a:r>
            <a:endParaRPr lang="en-US" dirty="0"/>
          </a:p>
        </p:txBody>
      </p:sp>
      <p:sp>
        <p:nvSpPr>
          <p:cNvPr id="3" name="Content Placeholder 2"/>
          <p:cNvSpPr>
            <a:spLocks noGrp="1"/>
          </p:cNvSpPr>
          <p:nvPr>
            <p:ph idx="1"/>
          </p:nvPr>
        </p:nvSpPr>
        <p:spPr>
          <a:xfrm>
            <a:off x="457200" y="1143000"/>
            <a:ext cx="8229600" cy="5562600"/>
          </a:xfrm>
        </p:spPr>
        <p:txBody>
          <a:bodyPr>
            <a:normAutofit/>
          </a:bodyPr>
          <a:lstStyle/>
          <a:p>
            <a:pPr>
              <a:lnSpc>
                <a:spcPct val="220000"/>
              </a:lnSpc>
            </a:pPr>
            <a:r>
              <a:rPr lang="en-US" sz="1000" dirty="0" smtClean="0">
                <a:cs typeface="Times New Roman" panose="02020603050405020304" pitchFamily="18" charset="0"/>
              </a:rPr>
              <a:t>He enquires from another who lies about </a:t>
            </a:r>
            <a:r>
              <a:rPr lang="en-US" sz="1000" dirty="0">
                <a:cs typeface="Times New Roman" panose="02020603050405020304" pitchFamily="18" charset="0"/>
              </a:rPr>
              <a:t>a very far away date only for him to follow us later and convince us that he is well informed and is sure that the consignment is in the country and he is in a position to help us get the bike even the next day.</a:t>
            </a:r>
          </a:p>
          <a:p>
            <a:pPr>
              <a:lnSpc>
                <a:spcPct val="220000"/>
              </a:lnSpc>
            </a:pPr>
            <a:r>
              <a:rPr lang="en-US" sz="1000" dirty="0">
                <a:cs typeface="Times New Roman" panose="02020603050405020304" pitchFamily="18" charset="0"/>
              </a:rPr>
              <a:t>The competitive organizational culture is influenced by the nature of the job and the industry that the company and agents operate </a:t>
            </a:r>
            <a:r>
              <a:rPr lang="en-US" sz="1000" dirty="0" smtClean="0">
                <a:cs typeface="Times New Roman" panose="02020603050405020304" pitchFamily="18" charset="0"/>
              </a:rPr>
              <a:t>in. Competition </a:t>
            </a:r>
            <a:r>
              <a:rPr lang="en-US" sz="1000" dirty="0">
                <a:cs typeface="Times New Roman" panose="02020603050405020304" pitchFamily="18" charset="0"/>
              </a:rPr>
              <a:t>and </a:t>
            </a:r>
            <a:r>
              <a:rPr lang="en-US" sz="1000" dirty="0" smtClean="0">
                <a:cs typeface="Times New Roman" panose="02020603050405020304" pitchFamily="18" charset="0"/>
              </a:rPr>
              <a:t>alacrity  </a:t>
            </a:r>
            <a:r>
              <a:rPr lang="en-US" sz="1000" dirty="0">
                <a:cs typeface="Times New Roman" panose="02020603050405020304" pitchFamily="18" charset="0"/>
              </a:rPr>
              <a:t>are </a:t>
            </a:r>
            <a:r>
              <a:rPr lang="en-US" sz="1000" dirty="0" smtClean="0">
                <a:cs typeface="Times New Roman" panose="02020603050405020304" pitchFamily="18" charset="0"/>
              </a:rPr>
              <a:t>the main driving forces and </a:t>
            </a:r>
            <a:r>
              <a:rPr lang="en-US" sz="1000" dirty="0">
                <a:cs typeface="Times New Roman" panose="02020603050405020304" pitchFamily="18" charset="0"/>
              </a:rPr>
              <a:t>only those parties that are willing to get into the ring and fight have a chance of survival. </a:t>
            </a:r>
          </a:p>
          <a:p>
            <a:pPr>
              <a:lnSpc>
                <a:spcPct val="220000"/>
              </a:lnSpc>
            </a:pPr>
            <a:r>
              <a:rPr lang="en-US" sz="1000" dirty="0">
                <a:cs typeface="Times New Roman" panose="02020603050405020304" pitchFamily="18" charset="0"/>
              </a:rPr>
              <a:t> The company's mission is, " To become the most preferred motor dealer and employer internationally by being dependable, accessible, offering personalized services to our clients whilst ensuring employee  growth and satisfaction."  From the observation, clients receive personalized services motivated by the will to earn commissions, and from the interdepartmental coordination,  once the marker seals a deal delivery is timely and efficient. This promotes the performance of the company. However, the culture takes a great toll on the part of the employee and is only fit for some cadre of employees. Growth is only for the witty and cunning or maybe lucky.</a:t>
            </a:r>
          </a:p>
          <a:p>
            <a:pPr>
              <a:lnSpc>
                <a:spcPct val="220000"/>
              </a:lnSpc>
            </a:pPr>
            <a:endParaRPr lang="en-US" sz="2500" b="1" dirty="0">
              <a:latin typeface="Times New Roman" panose="02020603050405020304" pitchFamily="18" charset="0"/>
              <a:cs typeface="Times New Roman" panose="02020603050405020304" pitchFamily="18" charset="0"/>
            </a:endParaRPr>
          </a:p>
          <a:p>
            <a:pPr marL="0" indent="0">
              <a:buNone/>
            </a:pPr>
            <a:endParaRPr lang="en-US" sz="25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6578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Evaluation of Your Fit </a:t>
            </a:r>
            <a:endParaRPr lang="en-US" dirty="0"/>
          </a:p>
        </p:txBody>
      </p:sp>
      <p:sp>
        <p:nvSpPr>
          <p:cNvPr id="3" name="Content Placeholder 2"/>
          <p:cNvSpPr>
            <a:spLocks noGrp="1"/>
          </p:cNvSpPr>
          <p:nvPr>
            <p:ph idx="1"/>
          </p:nvPr>
        </p:nvSpPr>
        <p:spPr>
          <a:xfrm>
            <a:off x="457200" y="1600200"/>
            <a:ext cx="8229600" cy="4876800"/>
          </a:xfrm>
        </p:spPr>
        <p:txBody>
          <a:bodyPr>
            <a:normAutofit/>
          </a:bodyPr>
          <a:lstStyle/>
          <a:p>
            <a:pPr indent="0" algn="just">
              <a:lnSpc>
                <a:spcPct val="200000"/>
              </a:lnSpc>
            </a:pPr>
            <a:r>
              <a:rPr lang="en-US" sz="1400" dirty="0" smtClean="0">
                <a:latin typeface="Times New Roman" panose="02020603050405020304" pitchFamily="18" charset="0"/>
                <a:cs typeface="Times New Roman" panose="02020603050405020304" pitchFamily="18" charset="0"/>
              </a:rPr>
              <a:t> </a:t>
            </a:r>
            <a:r>
              <a:rPr lang="en-US" sz="1000" dirty="0"/>
              <a:t>The company probes the need for personal effort. Although there exists stiff competition that motivates morally questionable techniques to succeed, I would be a good fit for this company.</a:t>
            </a:r>
          </a:p>
          <a:p>
            <a:pPr indent="0" algn="just">
              <a:lnSpc>
                <a:spcPct val="200000"/>
              </a:lnSpc>
            </a:pPr>
            <a:r>
              <a:rPr lang="en-US" sz="1000" dirty="0"/>
              <a:t>"Dance with the devil, learn his </a:t>
            </a:r>
            <a:r>
              <a:rPr lang="en-US" sz="1000" dirty="0" err="1"/>
              <a:t>tacts</a:t>
            </a:r>
            <a:r>
              <a:rPr lang="en-US" sz="1000" dirty="0"/>
              <a:t>, double-cross and bit him at his own game" would be my line of operation. It is easy to propel by taking advantage of the weakness and providing solutions.  Some of the weaknesses are relational and informational </a:t>
            </a:r>
          </a:p>
          <a:p>
            <a:pPr indent="0" algn="just">
              <a:lnSpc>
                <a:spcPct val="200000"/>
              </a:lnSpc>
            </a:pPr>
            <a:r>
              <a:rPr lang="en-US" sz="1000" dirty="0"/>
              <a:t> The company needs eloquence, good connections, and proper interaction skills. I am sociable with proper soft skills mastery and the tact would be to remain an enemy to none and a friend to none to maintain a professional relationship by being independent yet a good team player.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5" name="Content Placeholder 4"/>
          <p:cNvSpPr>
            <a:spLocks noGrp="1"/>
          </p:cNvSpPr>
          <p:nvPr>
            <p:ph idx="1"/>
          </p:nvPr>
        </p:nvSpPr>
        <p:spPr>
          <a:xfrm>
            <a:off x="762000" y="1676400"/>
            <a:ext cx="8229600" cy="4525963"/>
          </a:xfrm>
        </p:spPr>
        <p:txBody>
          <a:bodyPr>
            <a:normAutofit/>
          </a:bodyPr>
          <a:lstStyle/>
          <a:p>
            <a:pPr marL="457200" marR="0" indent="-457200" algn="just">
              <a:lnSpc>
                <a:spcPct val="200000"/>
              </a:lnSpc>
              <a:spcBef>
                <a:spcPts val="0"/>
              </a:spcBef>
              <a:spcAft>
                <a:spcPts val="0"/>
              </a:spcAft>
            </a:pPr>
            <a:r>
              <a:rPr lang="en-US" sz="1000" dirty="0" err="1" smtClean="0">
                <a:ea typeface="Calibri" panose="020F0502020204030204" pitchFamily="34" charset="0"/>
                <a:cs typeface="Times New Roman" panose="02020603050405020304" pitchFamily="18" charset="0"/>
              </a:rPr>
              <a:t>Goman</a:t>
            </a:r>
            <a:r>
              <a:rPr lang="en-US" sz="1000" dirty="0">
                <a:ea typeface="Calibri" panose="020F0502020204030204" pitchFamily="34" charset="0"/>
                <a:cs typeface="Times New Roman" panose="02020603050405020304" pitchFamily="18" charset="0"/>
              </a:rPr>
              <a:t>, C. K (2011). How Culture Controls Communication Retrieved from https://www.forbes.com/sites/carolkinseygoman/2011/11/28/how-culture-controls-communication/#6c1d15a263bd</a:t>
            </a:r>
          </a:p>
          <a:p>
            <a:pPr marL="457200" marR="0" indent="-457200" algn="just">
              <a:lnSpc>
                <a:spcPct val="200000"/>
              </a:lnSpc>
              <a:spcBef>
                <a:spcPts val="0"/>
              </a:spcBef>
              <a:spcAft>
                <a:spcPts val="0"/>
              </a:spcAft>
            </a:pPr>
            <a:r>
              <a:rPr lang="en-US" sz="1000" dirty="0" err="1">
                <a:ea typeface="Calibri" panose="020F0502020204030204" pitchFamily="34" charset="0"/>
                <a:cs typeface="Times New Roman" panose="02020603050405020304" pitchFamily="18" charset="0"/>
              </a:rPr>
              <a:t>Harbour</a:t>
            </a:r>
            <a:r>
              <a:rPr lang="en-US" sz="1000" dirty="0">
                <a:ea typeface="Calibri" panose="020F0502020204030204" pitchFamily="34" charset="0"/>
                <a:cs typeface="Times New Roman" panose="02020603050405020304" pitchFamily="18" charset="0"/>
              </a:rPr>
              <a:t>, S. (2017). Competitive or Collaborative? How Your Corporate Culture Hinders or Helps Business Success. Retrieved from </a:t>
            </a:r>
            <a:r>
              <a:rPr lang="en-US" sz="1000" u="sng" dirty="0">
                <a:solidFill>
                  <a:srgbClr val="0000FF"/>
                </a:solidFill>
                <a:ea typeface="Calibri" panose="020F0502020204030204" pitchFamily="34" charset="0"/>
                <a:cs typeface="Times New Roman" panose="02020603050405020304" pitchFamily="18" charset="0"/>
                <a:hlinkClick r:id="rId2"/>
              </a:rPr>
              <a:t>https://www.zenefits.com/workest/competitive-collaborative-corporate-culture-hinders-helps-business-success</a:t>
            </a:r>
            <a:r>
              <a:rPr lang="en-US" sz="1000" u="sng" dirty="0" smtClean="0">
                <a:solidFill>
                  <a:srgbClr val="0000FF"/>
                </a:solidFill>
                <a:ea typeface="Calibri" panose="020F0502020204030204" pitchFamily="34" charset="0"/>
                <a:cs typeface="Times New Roman" panose="02020603050405020304" pitchFamily="18" charset="0"/>
                <a:hlinkClick r:id="rId2"/>
              </a:rPr>
              <a:t>/</a:t>
            </a:r>
            <a:endParaRPr lang="en-US" sz="1000" u="sng" dirty="0" smtClean="0">
              <a:solidFill>
                <a:srgbClr val="0000FF"/>
              </a:solidFill>
              <a:ea typeface="Calibri" panose="020F0502020204030204" pitchFamily="34" charset="0"/>
              <a:cs typeface="Times New Roman" panose="02020603050405020304" pitchFamily="18" charset="0"/>
            </a:endParaRPr>
          </a:p>
          <a:p>
            <a:pPr marL="457200" marR="0" indent="-457200" algn="just">
              <a:lnSpc>
                <a:spcPct val="200000"/>
              </a:lnSpc>
              <a:spcBef>
                <a:spcPts val="0"/>
              </a:spcBef>
              <a:spcAft>
                <a:spcPts val="0"/>
              </a:spcAft>
            </a:pPr>
            <a:r>
              <a:rPr lang="en-US" sz="1000" dirty="0">
                <a:ea typeface="Calibri" panose="020F0502020204030204" pitchFamily="34" charset="0"/>
                <a:cs typeface="Times New Roman" panose="02020603050405020304" pitchFamily="18" charset="0"/>
              </a:rPr>
              <a:t>Giri, V. N (2006). Culture and Communication Style. Journal Review of Communication Volume 6, 2006 - Issue 1-2  https://doi.org/10.1080/15358590600763391 </a:t>
            </a:r>
          </a:p>
          <a:p>
            <a:pPr marL="457200" marR="0" indent="-457200" algn="just">
              <a:lnSpc>
                <a:spcPct val="200000"/>
              </a:lnSpc>
              <a:spcBef>
                <a:spcPts val="0"/>
              </a:spcBef>
              <a:spcAft>
                <a:spcPts val="0"/>
              </a:spcAft>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406</TotalTime>
  <Words>1615</Words>
  <Application>Microsoft Office PowerPoint</Application>
  <PresentationFormat>On-screen Show (4:3)</PresentationFormat>
  <Paragraphs>44</Paragraphs>
  <Slides>8</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Times New Roman</vt:lpstr>
      <vt:lpstr>Office Theme</vt:lpstr>
      <vt:lpstr>  Organizational culture</vt:lpstr>
      <vt:lpstr>Introduction</vt:lpstr>
      <vt:lpstr>Professional Appearance of Employees and Company</vt:lpstr>
      <vt:lpstr>Cont.</vt:lpstr>
      <vt:lpstr>Analysis of Company </vt:lpstr>
      <vt:lpstr>Cont.</vt:lpstr>
      <vt:lpstr>Evaluation of Your Fit </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CS204  Unit 7 Assignment Template</dc:title>
  <dc:creator>Russell</dc:creator>
  <cp:lastModifiedBy>danastly</cp:lastModifiedBy>
  <cp:revision>51</cp:revision>
  <dcterms:created xsi:type="dcterms:W3CDTF">2017-08-17T12:51:08Z</dcterms:created>
  <dcterms:modified xsi:type="dcterms:W3CDTF">2020-05-06T11:12:28Z</dcterms:modified>
</cp:coreProperties>
</file>